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8" r:id="rId10"/>
    <p:sldId id="269" r:id="rId11"/>
    <p:sldId id="261" r:id="rId12"/>
    <p:sldId id="262" r:id="rId13"/>
    <p:sldId id="290" r:id="rId14"/>
    <p:sldId id="272" r:id="rId15"/>
    <p:sldId id="273" r:id="rId16"/>
    <p:sldId id="271" r:id="rId17"/>
    <p:sldId id="274" r:id="rId18"/>
    <p:sldId id="275" r:id="rId19"/>
    <p:sldId id="276" r:id="rId20"/>
    <p:sldId id="282" r:id="rId21"/>
    <p:sldId id="285" r:id="rId22"/>
    <p:sldId id="284" r:id="rId23"/>
    <p:sldId id="280" r:id="rId24"/>
    <p:sldId id="286" r:id="rId25"/>
    <p:sldId id="287" r:id="rId26"/>
    <p:sldId id="277" r:id="rId27"/>
    <p:sldId id="288" r:id="rId28"/>
    <p:sldId id="289" r:id="rId29"/>
    <p:sldId id="295" r:id="rId30"/>
    <p:sldId id="291" r:id="rId31"/>
    <p:sldId id="307" r:id="rId32"/>
    <p:sldId id="306" r:id="rId33"/>
    <p:sldId id="294" r:id="rId34"/>
    <p:sldId id="308" r:id="rId35"/>
    <p:sldId id="310" r:id="rId36"/>
    <p:sldId id="311" r:id="rId37"/>
    <p:sldId id="312" r:id="rId38"/>
    <p:sldId id="313" r:id="rId39"/>
    <p:sldId id="315" r:id="rId40"/>
    <p:sldId id="316" r:id="rId41"/>
    <p:sldId id="302" r:id="rId42"/>
    <p:sldId id="305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0B945A-AD19-48B4-947C-D065F2D046C8}" type="datetimeFigureOut">
              <a:rPr lang="pt-BR" smtClean="0"/>
              <a:pPr/>
              <a:t>05/09/2015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E9C7CC-5FB4-4AB7-B29B-469E74547E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carid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historiabrasileira.com/brasil-republica/lei-da-anistia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cao.uol.com.br/quiz/2012/10/08/ulysses-guimaraes-disputou-a-presidencia.htm" TargetMode="External"/><Relationship Id="rId2" Type="http://schemas.openxmlformats.org/officeDocument/2006/relationships/hyperlink" Target="http://educacao.uol.com.br/disciplinas/cidadania/poder-executivo---presidente-o-chefe-de-estado-e-de-governo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cacao.uol.com.br/biografias/luiz-inacio-lula-da-silva.jhtm" TargetMode="External"/><Relationship Id="rId5" Type="http://schemas.openxmlformats.org/officeDocument/2006/relationships/hyperlink" Target="http://educacao.uol.com.br/biografias/fernando-henrique-cardoso.jhtm" TargetMode="External"/><Relationship Id="rId4" Type="http://schemas.openxmlformats.org/officeDocument/2006/relationships/hyperlink" Target="http://educacao.uol.com.br/biografias/tancredo-neves.j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8794" y="-214338"/>
            <a:ext cx="6929486" cy="378621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 smtClean="0"/>
              <a:t>JUVENTUDE  AUTÔNOMA E PROTAGONISTA DE SUA HISTÓRIA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4071942"/>
            <a:ext cx="6172200" cy="207170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t-BR" dirty="0" smtClean="0"/>
              <a:t>Ana Carolina </a:t>
            </a:r>
            <a:r>
              <a:rPr lang="pt-BR" dirty="0" err="1" smtClean="0"/>
              <a:t>Bordini</a:t>
            </a:r>
            <a:r>
              <a:rPr lang="pt-BR" dirty="0" smtClean="0"/>
              <a:t> Brabo </a:t>
            </a:r>
            <a:r>
              <a:rPr lang="pt-BR" dirty="0" err="1" smtClean="0"/>
              <a:t>Caridá</a:t>
            </a:r>
            <a:endParaRPr lang="pt-BR" dirty="0" smtClean="0"/>
          </a:p>
          <a:p>
            <a:pPr algn="r"/>
            <a:r>
              <a:rPr lang="pt-BR" dirty="0" smtClean="0"/>
              <a:t>Cientista Social (UFSC)</a:t>
            </a:r>
          </a:p>
          <a:p>
            <a:pPr algn="r"/>
            <a:r>
              <a:rPr lang="pt-BR" dirty="0" smtClean="0"/>
              <a:t>Mestra em Sociologia Política (UFSC)</a:t>
            </a:r>
          </a:p>
          <a:p>
            <a:pPr algn="r"/>
            <a:r>
              <a:rPr lang="pt-BR" dirty="0" smtClean="0"/>
              <a:t>Professora do Instituto Federal de Santa Catarina</a:t>
            </a:r>
          </a:p>
          <a:p>
            <a:pPr algn="r"/>
            <a:r>
              <a:rPr lang="pt-BR" dirty="0" smtClean="0"/>
              <a:t>Campus Chapecó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  <a:hlinkClick r:id="rId2"/>
              </a:rPr>
              <a:t>carolcarida@gmail.com</a:t>
            </a:r>
            <a:endParaRPr lang="pt-BR" dirty="0" smtClean="0">
              <a:solidFill>
                <a:schemeClr val="tx1"/>
              </a:solidFill>
            </a:endParaRPr>
          </a:p>
          <a:p>
            <a:pPr algn="r"/>
            <a:r>
              <a:rPr lang="pt-BR" dirty="0" smtClean="0"/>
              <a:t>ana.carida@ifsc.edu.br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14678" y="357166"/>
            <a:ext cx="5143536" cy="2357454"/>
          </a:xfrm>
        </p:spPr>
        <p:txBody>
          <a:bodyPr>
            <a:normAutofit fontScale="77500" lnSpcReduction="2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sz="2600" dirty="0" smtClean="0"/>
              <a:t>Criada em 1948: governo Dutra</a:t>
            </a:r>
          </a:p>
          <a:p>
            <a:pPr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Fundação da entidade nacional, tem como ponto de partida os grêmios estudantis dos liceus (escolas de ensino secundário e profissionalizante).</a:t>
            </a:r>
            <a:endParaRPr lang="pt-BR" sz="2600" dirty="0"/>
          </a:p>
        </p:txBody>
      </p:sp>
      <p:pic>
        <p:nvPicPr>
          <p:cNvPr id="5123" name="Picture 3" descr="C:\Users\Usuario\Desktop\historia_ubes_01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7286676" cy="3714776"/>
          </a:xfrm>
          <a:prstGeom prst="rect">
            <a:avLst/>
          </a:prstGeom>
          <a:noFill/>
        </p:spPr>
      </p:pic>
      <p:pic>
        <p:nvPicPr>
          <p:cNvPr id="5124" name="Picture 4" descr="C:\Users\Usuario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193357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321471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1955-1960:  </a:t>
            </a:r>
            <a:r>
              <a:rPr lang="pt-BR" sz="3200" i="1" dirty="0" smtClean="0"/>
              <a:t>Brasil de Juscelino </a:t>
            </a:r>
            <a:r>
              <a:rPr lang="pt-BR" sz="3200" dirty="0" err="1" smtClean="0"/>
              <a:t>Kubischeck</a:t>
            </a:r>
            <a:r>
              <a:rPr lang="pt-BR" sz="3200" dirty="0" smtClean="0"/>
              <a:t>;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Crescente industrialização e abertura ao capital estrangeiro;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Acreditava-se que os problemas relativos à miséria urbana e à má distribuição de terras seriam superados pelo desenvolvimento econômico;</a:t>
            </a:r>
          </a:p>
          <a:p>
            <a:pPr algn="just"/>
            <a:endParaRPr lang="pt-BR" sz="3200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7170" name="Picture 2" descr="C:\Users\Usuario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00438"/>
            <a:ext cx="614366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Diversos setores da população, afetados pela queda do salário e pelo aumento da inflação, se articularam segundo seus interesses;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 Ligas Camponesas exigindo reforma agrária;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sindicatos rurais se expandem por todo o país;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Surgem greves e protestos de várias categorias de trabalhadores;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Estudantes se mobilizam através da UNE e UBES pela redemocratização do ensino e apóiam as lutas populares;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Aparecem várias experiências de educação popular, experiências de alfabetização de jovens e adultos segundo as concepções educacionais de Paulo Freire;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6143668" cy="785818"/>
          </a:xfrm>
        </p:spPr>
        <p:txBody>
          <a:bodyPr>
            <a:normAutofit/>
          </a:bodyPr>
          <a:lstStyle/>
          <a:p>
            <a:r>
              <a:rPr lang="pt-BR" b="1" dirty="0" smtClean="0"/>
              <a:t>Os jovens e a década de 1960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72386" cy="475946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Década do anticonformismo jovem:</a:t>
            </a:r>
          </a:p>
          <a:p>
            <a:pPr algn="just">
              <a:buNone/>
            </a:pPr>
            <a:r>
              <a:rPr lang="pt-BR" dirty="0" smtClean="0"/>
              <a:t>- declaravam desprezo contra os velhos padrões de moralidade;</a:t>
            </a:r>
          </a:p>
          <a:p>
            <a:pPr algn="just">
              <a:buNone/>
            </a:pPr>
            <a:r>
              <a:rPr lang="pt-BR" dirty="0" smtClean="0"/>
              <a:t> - defendiam a liberdade e a igualdade;</a:t>
            </a:r>
          </a:p>
          <a:p>
            <a:pPr algn="just">
              <a:buNone/>
            </a:pPr>
            <a:r>
              <a:rPr lang="pt-BR" dirty="0" smtClean="0"/>
              <a:t>- lutavam contra as injustiças sociais e econômicas, segregação racial, sociedade capitalista, machismo, violência, opressão sexual, e problemas sociopolíticos;</a:t>
            </a:r>
          </a:p>
          <a:p>
            <a:pPr algn="just">
              <a:buNone/>
            </a:pPr>
            <a:r>
              <a:rPr lang="pt-BR" dirty="0" smtClean="0"/>
              <a:t>- criaram movimentos de protesto por todo ocidente (movimento hippie, maio de 68, manifestos contra a ditadura e etc.); </a:t>
            </a:r>
            <a:endParaRPr lang="pt-BR" dirty="0"/>
          </a:p>
        </p:txBody>
      </p:sp>
      <p:pic>
        <p:nvPicPr>
          <p:cNvPr id="3074" name="Picture 2" descr="C:\Users\Usuario\Desktop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1933575" cy="1728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pt-BR" b="1" dirty="0" smtClean="0"/>
              <a:t>Antecedentes do golpe de 1964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829576" cy="5188092"/>
          </a:xfrm>
        </p:spPr>
        <p:txBody>
          <a:bodyPr>
            <a:normAutofit/>
          </a:bodyPr>
          <a:lstStyle/>
          <a:p>
            <a:pPr algn="just" fontAlgn="base"/>
            <a:r>
              <a:rPr lang="pt-BR" dirty="0" smtClean="0"/>
              <a:t>Governo de João Goulart: 1961 a 1964;</a:t>
            </a:r>
          </a:p>
          <a:p>
            <a:pPr algn="just" fontAlgn="base">
              <a:buNone/>
            </a:pPr>
            <a:endParaRPr lang="pt-BR" dirty="0" smtClean="0"/>
          </a:p>
          <a:p>
            <a:pPr algn="just" fontAlgn="base"/>
            <a:r>
              <a:rPr lang="pt-BR" dirty="0" smtClean="0"/>
              <a:t>A conspiração contra Jango já existia desde a própria posse do presidente; </a:t>
            </a:r>
          </a:p>
          <a:p>
            <a:pPr algn="just" fontAlgn="base">
              <a:buNone/>
            </a:pPr>
            <a:endParaRPr lang="pt-BR" dirty="0" smtClean="0"/>
          </a:p>
          <a:p>
            <a:pPr algn="just" fontAlgn="base"/>
            <a:r>
              <a:rPr lang="pt-BR" dirty="0" smtClean="0"/>
              <a:t>Seu posicionamento político era visto com reservas pelos políticos e militares comprometidos com as ideologias de caráter liberal-conservador e de direita;</a:t>
            </a:r>
          </a:p>
          <a:p>
            <a:pPr algn="just" fontAlgn="base">
              <a:buNone/>
            </a:pPr>
            <a:endParaRPr lang="pt-BR" dirty="0" smtClean="0"/>
          </a:p>
          <a:p>
            <a:pPr algn="just" fontAlgn="base"/>
            <a:r>
              <a:rPr lang="pt-BR" dirty="0" smtClean="0"/>
              <a:t>A agenda das Reformas de Base foi um dos catalisadores para o desfecho do golpe;</a:t>
            </a:r>
          </a:p>
          <a:p>
            <a:pPr algn="just" fontAlgn="base"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3214686"/>
            <a:ext cx="7786742" cy="3214710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pt-BR" dirty="0" smtClean="0"/>
              <a:t>Reformas de base: realização da reforma agrária, urbana, fiscal, bancária, universitária e administrativa como modo de estimular o capitalismo no país;</a:t>
            </a:r>
          </a:p>
          <a:p>
            <a:pPr algn="just" fontAlgn="base">
              <a:buNone/>
            </a:pPr>
            <a:endParaRPr lang="pt-BR" dirty="0" smtClean="0"/>
          </a:p>
          <a:p>
            <a:pPr algn="just" fontAlgn="base"/>
            <a:r>
              <a:rPr lang="pt-BR" dirty="0" smtClean="0"/>
              <a:t>As medidas foram lidas como uma ameaça revolucionária comunista e foram utilizadas como pretexto para o golpe que visou impedir a reforma da Constituição, a nacionalização dos bancos estrangeiros, a realização da reforma agrária nas terras mais valorizadas do território nacional, etc.</a:t>
            </a:r>
          </a:p>
          <a:p>
            <a:endParaRPr lang="pt-BR" dirty="0"/>
          </a:p>
        </p:txBody>
      </p:sp>
      <p:pic>
        <p:nvPicPr>
          <p:cNvPr id="1027" name="Picture 3" descr="C:\Users\Usuario\Desktop\COMICIO_JANGO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5335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pt-BR" b="1" dirty="0" smtClean="0"/>
              <a:t>Ditadura civil-militar (1964-1985)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15328" cy="533096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Época marcada pela prática da censura, perseguição política, supressão de direitos constitucionais, falta total de democracia e repressão àqueles que eram contrários ao regime militar;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Teve seu início com o golpe militar de 31 de março de 1964 que resultou no afastamento do Presidente da República, João Goulart;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027" name="Picture 3" descr="C:\Users\Usuari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86322"/>
            <a:ext cx="6858048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01014" cy="61882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Após a tomada de poder pelos militares, foi estabelecido o Ato Institucional I (AI-1);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O AI-1 dava ao governo militar o poder de: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modificar a constituição;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anular mandatos legislativos;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interromper direitos políticos por 10 anos;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demitir, colocar em disponibilidade ou aposentar compulsoriamente qualquer pessoa que fosse contra a segurança do país e contra o chamado regime “democrático”;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determinar eleições indiretas para a presidência da República;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Características do regime militar: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Fortalecimento do poder Executivo - função de legislar;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Alto Comando das Forças Armadas passou a controlar a sucessão presidencial;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Ausência de liberdade de expressão;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Supressão de partidos políticos, sindicatos, agremiações estudantis e outras organizações representativas da sociedade;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Repressão e censura aos meios de comunicação e manifestações artísticas;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Modernização da indústria e dos serviços, concentração de renda, abertura ao capital estrangeiro e endividamento externo.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Ato Institucional nº 5 (AI-5)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571501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13 de dezembro de 1968;</a:t>
            </a:r>
          </a:p>
          <a:p>
            <a:pPr algn="just"/>
            <a:r>
              <a:rPr lang="pt-BR" dirty="0" smtClean="0"/>
              <a:t>Governo do general Costa e Silva;</a:t>
            </a:r>
          </a:p>
          <a:p>
            <a:pPr algn="just"/>
            <a:r>
              <a:rPr lang="pt-BR" dirty="0" smtClean="0"/>
              <a:t>Vigorou até dezembro de 1978;</a:t>
            </a:r>
          </a:p>
          <a:p>
            <a:pPr algn="just"/>
            <a:r>
              <a:rPr lang="pt-BR" dirty="0" smtClean="0"/>
              <a:t>Definiu o momento mais duro do regime;</a:t>
            </a:r>
          </a:p>
          <a:p>
            <a:pPr algn="just"/>
            <a:r>
              <a:rPr lang="pt-BR" dirty="0" smtClean="0"/>
              <a:t>Deu poder de exceção aos governantes para punir arbitrariamente os que fossem inimigos do regime ou como tal considerados; </a:t>
            </a:r>
          </a:p>
          <a:p>
            <a:pPr algn="just"/>
            <a:r>
              <a:rPr lang="pt-BR" dirty="0" smtClean="0"/>
              <a:t>Momento de grande contestação da política e dos costumes;</a:t>
            </a:r>
          </a:p>
          <a:p>
            <a:pPr algn="just"/>
            <a:r>
              <a:rPr lang="pt-BR" dirty="0" smtClean="0"/>
              <a:t>O movimento estudantil protestou contra a política tradicional, mas principalmente por novas liberdades;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052" name="Picture 4" descr="C:\Users\Usuario\Desktop\COSTA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28"/>
            <a:ext cx="207170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115328" cy="5973910"/>
          </a:xfrm>
        </p:spPr>
        <p:txBody>
          <a:bodyPr/>
          <a:lstStyle/>
          <a:p>
            <a:pPr algn="ctr"/>
            <a:r>
              <a:rPr lang="pt-BR" sz="2300" b="1" dirty="0" smtClean="0"/>
              <a:t>O que significa ser jovem? </a:t>
            </a:r>
          </a:p>
          <a:p>
            <a:pPr algn="ctr">
              <a:buNone/>
            </a:pPr>
            <a:endParaRPr lang="pt-BR" sz="2300" b="1" dirty="0" smtClean="0"/>
          </a:p>
          <a:p>
            <a:pPr algn="ctr"/>
            <a:r>
              <a:rPr lang="pt-BR" sz="2300" b="1" dirty="0" smtClean="0"/>
              <a:t>Quais são as características principais que permeiam esta fase da vida? </a:t>
            </a:r>
          </a:p>
          <a:p>
            <a:pPr algn="ctr">
              <a:buNone/>
            </a:pPr>
            <a:endParaRPr lang="pt-BR" sz="2300" b="1" dirty="0" smtClean="0"/>
          </a:p>
          <a:p>
            <a:pPr algn="ctr"/>
            <a:r>
              <a:rPr lang="pt-BR" sz="2300" b="1" dirty="0" smtClean="0"/>
              <a:t>Como os jovens podem participar da transformação efetiva de seu contexto? 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6146" name="Picture 2" descr="C:\Users\Usuario\Desktop\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8572560" cy="279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pt-BR" b="1" dirty="0" smtClean="0"/>
              <a:t>Movimento estudantil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972452" cy="525953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UNE: organizaram reuniões e congressos clandestinos;</a:t>
            </a:r>
          </a:p>
          <a:p>
            <a:pPr algn="just"/>
            <a:r>
              <a:rPr lang="pt-BR" dirty="0" smtClean="0"/>
              <a:t>Elaboraram manifestos, invasões e ocupações em locais estratégicos;</a:t>
            </a:r>
          </a:p>
          <a:p>
            <a:pPr algn="just"/>
            <a:r>
              <a:rPr lang="pt-BR" dirty="0" smtClean="0"/>
              <a:t>Contribuíram na organização da Passeata dos Cem Mil (Rio de Janeiro, 1968) com o apoio do movimento tropicalista e da guerrilha urbana; </a:t>
            </a:r>
            <a:endParaRPr lang="pt-BR" dirty="0"/>
          </a:p>
        </p:txBody>
      </p:sp>
      <p:pic>
        <p:nvPicPr>
          <p:cNvPr id="4100" name="Picture 4" descr="C:\Users\Usuario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764386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Usuario\Desktop\historia_ubes_02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Outras juventudes contra </a:t>
            </a:r>
            <a:br>
              <a:rPr lang="pt-BR" b="1" dirty="0" smtClean="0"/>
            </a:br>
            <a:r>
              <a:rPr lang="pt-BR" b="1" dirty="0" smtClean="0"/>
              <a:t>a ditadura civil-militar 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58204" cy="489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89"/>
                <a:gridCol w="4217915"/>
              </a:tblGrid>
              <a:tr h="410055">
                <a:tc>
                  <a:txBody>
                    <a:bodyPr/>
                    <a:lstStyle/>
                    <a:p>
                      <a:r>
                        <a:rPr lang="pt-BR" dirty="0" smtClean="0"/>
                        <a:t>Guerrilha  urbana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Movimentos artísticos pacíficos</a:t>
                      </a:r>
                      <a:endParaRPr lang="pt-BR" dirty="0"/>
                    </a:p>
                  </a:txBody>
                  <a:tcPr/>
                </a:tc>
              </a:tr>
              <a:tr h="4347703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pt-BR" dirty="0" smtClean="0"/>
                        <a:t>Voltada</a:t>
                      </a:r>
                      <a:r>
                        <a:rPr lang="pt-BR" baseline="0" dirty="0" smtClean="0"/>
                        <a:t> a ações violentas;</a:t>
                      </a:r>
                    </a:p>
                    <a:p>
                      <a:pPr>
                        <a:buFontTx/>
                        <a:buNone/>
                      </a:pPr>
                      <a:endParaRPr lang="pt-BR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pt-BR" dirty="0" smtClean="0"/>
                        <a:t> Lideradas por jovens que carregavam um grande potencial revolucionário;</a:t>
                      </a:r>
                    </a:p>
                    <a:p>
                      <a:pPr>
                        <a:buFontTx/>
                        <a:buNone/>
                      </a:pPr>
                      <a:endParaRPr lang="pt-BR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pt-BR" dirty="0" smtClean="0"/>
                        <a:t> A crise estrutural crônica e sua instabilidade política, são as razões do surgimento da guerra revolucionária no país;</a:t>
                      </a:r>
                    </a:p>
                    <a:p>
                      <a:pPr>
                        <a:buFontTx/>
                        <a:buNone/>
                      </a:pPr>
                      <a:endParaRPr lang="pt-BR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pt-BR" dirty="0" smtClean="0"/>
                        <a:t> Lutava com arsenal de guerra contra a ditadura militar;</a:t>
                      </a:r>
                    </a:p>
                    <a:p>
                      <a:pPr>
                        <a:buFontTx/>
                        <a:buChar char="-"/>
                      </a:pPr>
                      <a:endParaRPr lang="pt-BR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pt-BR" dirty="0" smtClean="0"/>
                        <a:t>Carlos </a:t>
                      </a:r>
                      <a:r>
                        <a:rPr lang="pt-BR" dirty="0" err="1" smtClean="0"/>
                        <a:t>Marighella</a:t>
                      </a:r>
                      <a:r>
                        <a:rPr lang="pt-BR" dirty="0" smtClean="0"/>
                        <a:t>;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pt-BR" sz="1800" dirty="0" smtClean="0"/>
                        <a:t> Inspirados no movimento Hippie;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pt-BR" sz="1800" dirty="0" smtClean="0"/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sz="1800" dirty="0" smtClean="0"/>
                        <a:t> Tinham um espírito de liberdade e esperança por um mundo melhor;</a:t>
                      </a:r>
                    </a:p>
                    <a:p>
                      <a:pPr algn="just">
                        <a:buFontTx/>
                        <a:buNone/>
                      </a:pPr>
                      <a:endParaRPr lang="pt-BR" sz="1800" dirty="0" smtClean="0"/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sz="1800" dirty="0" smtClean="0"/>
                        <a:t> Pregavam a paz, o amor e a igualdade; </a:t>
                      </a:r>
                    </a:p>
                    <a:p>
                      <a:pPr algn="just">
                        <a:buFontTx/>
                        <a:buNone/>
                      </a:pPr>
                      <a:endParaRPr lang="pt-BR" sz="1800" dirty="0" smtClean="0"/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sz="1800" dirty="0" smtClean="0"/>
                        <a:t>Lutavam contra a violência, o capitalismo, o consumismo, a segregação racial, a polícia, os militares, a propriedade privada e a família tradicional burguesa;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pt-BR" sz="1800" dirty="0" smtClean="0"/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sz="1800" dirty="0" smtClean="0"/>
                        <a:t>Tropicalismo; </a:t>
                      </a:r>
                    </a:p>
                    <a:p>
                      <a:pPr>
                        <a:buFontTx/>
                        <a:buChar char="-"/>
                      </a:pP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txBody>
          <a:bodyPr/>
          <a:lstStyle/>
          <a:p>
            <a:r>
              <a:rPr lang="pt-BR" b="1" dirty="0" smtClean="0"/>
              <a:t>Guerrilha  urbana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5143536" cy="53309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Carlos </a:t>
            </a:r>
            <a:r>
              <a:rPr lang="pt-BR" dirty="0" err="1" smtClean="0"/>
              <a:t>Marighella</a:t>
            </a:r>
            <a:r>
              <a:rPr lang="pt-BR" dirty="0" smtClean="0"/>
              <a:t>: um dos pioneiros dentro do Partido Comunista Brasileiro (PCB);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 Foi responsável pela fundação da ALN (Aliança Libertadora Nacional);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Estratégias da guerrilha urbana: assaltos a bancos e atentados; </a:t>
            </a:r>
          </a:p>
          <a:p>
            <a:pPr algn="just">
              <a:buNone/>
            </a:pPr>
            <a:endParaRPr lang="pt-BR" dirty="0" smtClean="0"/>
          </a:p>
          <a:p>
            <a:r>
              <a:rPr lang="pt-BR" dirty="0" smtClean="0"/>
              <a:t>A Revolução Cubana servia como exemplo e esperança de mudanças políticas significativas; 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123" name="Picture 3" descr="C:\Users\Usuario\Desktop\marighe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04"/>
            <a:ext cx="2800382" cy="1928826"/>
          </a:xfrm>
          <a:prstGeom prst="rect">
            <a:avLst/>
          </a:prstGeom>
          <a:noFill/>
        </p:spPr>
      </p:pic>
      <p:pic>
        <p:nvPicPr>
          <p:cNvPr id="5124" name="Picture 4" descr="C:\Users\Usuario\Desktop\download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00372"/>
            <a:ext cx="235745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 algn="just"/>
            <a:r>
              <a:rPr lang="pt-BR" dirty="0" smtClean="0"/>
              <a:t>O Movimento Revolucionário - 08 de Outubro (MR-8) organizou o seqüestro do embaixador norte americano Charles </a:t>
            </a:r>
            <a:r>
              <a:rPr lang="pt-BR" dirty="0" err="1" smtClean="0"/>
              <a:t>Elbrick</a:t>
            </a:r>
            <a:r>
              <a:rPr lang="pt-BR" dirty="0" smtClean="0"/>
              <a:t>, reivindicando o retorno de 15 exilados políticos ao país; </a:t>
            </a:r>
            <a:endParaRPr lang="pt-BR" dirty="0"/>
          </a:p>
        </p:txBody>
      </p:sp>
      <p:pic>
        <p:nvPicPr>
          <p:cNvPr id="7170" name="Picture 2" descr="C:\Users\Usuario\Desktop\herc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072494" cy="264320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00034" y="4826675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José Dirceu de Oliveira, José </a:t>
            </a:r>
            <a:r>
              <a:rPr lang="pt-BR" dirty="0" err="1" smtClean="0"/>
              <a:t>Ibrahin</a:t>
            </a:r>
            <a:r>
              <a:rPr lang="pt-BR" dirty="0" smtClean="0"/>
              <a:t>, Onofre Pinto, Ricardo Vilas Boas, Maria Augusta Carneiro Ribeiro, Ricardo </a:t>
            </a:r>
            <a:r>
              <a:rPr lang="pt-BR" dirty="0" err="1" smtClean="0"/>
              <a:t>Zarattini</a:t>
            </a:r>
            <a:r>
              <a:rPr lang="pt-BR" dirty="0" smtClean="0"/>
              <a:t> e Rolando </a:t>
            </a:r>
            <a:r>
              <a:rPr lang="pt-BR" dirty="0" err="1" smtClean="0"/>
              <a:t>Frati</a:t>
            </a:r>
            <a:r>
              <a:rPr lang="pt-BR" dirty="0" smtClean="0"/>
              <a:t>, João Leonardo Rocha, </a:t>
            </a:r>
            <a:r>
              <a:rPr lang="pt-BR" dirty="0" err="1" smtClean="0"/>
              <a:t>Agonalto</a:t>
            </a:r>
            <a:r>
              <a:rPr lang="pt-BR" dirty="0" smtClean="0"/>
              <a:t> Pacheco, Vladimir Palmeira, Ivens </a:t>
            </a:r>
            <a:r>
              <a:rPr lang="pt-BR" dirty="0" err="1" smtClean="0"/>
              <a:t>Marchetti</a:t>
            </a:r>
            <a:r>
              <a:rPr lang="pt-BR" dirty="0" smtClean="0"/>
              <a:t> e Flávio Tavares. Não aparecem na foto Gregório Bezerra e Mario </a:t>
            </a:r>
            <a:r>
              <a:rPr lang="pt-BR" dirty="0" err="1" smtClean="0"/>
              <a:t>Zanconato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uario\Desktop\FIG_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786214" cy="5072098"/>
          </a:xfrm>
          <a:prstGeom prst="rect">
            <a:avLst/>
          </a:prstGeom>
          <a:noFill/>
        </p:spPr>
      </p:pic>
      <p:pic>
        <p:nvPicPr>
          <p:cNvPr id="6149" name="Picture 5" descr="C:\Users\Usuario\Desktop\FIG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357586" cy="485778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28596" y="5500702"/>
            <a:ext cx="3969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À direita foto de Carlos Lamarca, </a:t>
            </a:r>
          </a:p>
          <a:p>
            <a:r>
              <a:rPr lang="pt-BR" dirty="0" smtClean="0"/>
              <a:t>ativista do MR-8, sendo procurado.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72066" y="528638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Procura por líderes estudantis, incentivando delatores a identificá-los em passeatas. 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pt-BR" b="1" dirty="0" smtClean="0"/>
              <a:t>tropicalismo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043890" cy="533096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Contestação radical às posições da esquerda;</a:t>
            </a:r>
          </a:p>
          <a:p>
            <a:pPr algn="just"/>
            <a:r>
              <a:rPr lang="pt-BR" dirty="0" smtClean="0"/>
              <a:t>Acreditavam que a obra de arte devia ter por objeto a realidade brasileira e estar associada às lutas por mudanças revolucionárias;</a:t>
            </a:r>
          </a:p>
          <a:p>
            <a:pPr algn="just"/>
            <a:r>
              <a:rPr lang="pt-BR" dirty="0" smtClean="0"/>
              <a:t>Defendiam a incorporação da revolução nos comportamentos individuais; </a:t>
            </a:r>
            <a:endParaRPr lang="pt-BR" dirty="0"/>
          </a:p>
        </p:txBody>
      </p:sp>
      <p:pic>
        <p:nvPicPr>
          <p:cNvPr id="8196" name="Picture 4" descr="C:\Users\Usuario\Desktop\download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86190"/>
            <a:ext cx="7143800" cy="185738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357290" y="571501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Na foto acima estão Maria Bethania, Caetano Veloso, Gal Costa e Gilberto Gil, ícones do movimento.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3829048" cy="6116786"/>
          </a:xfrm>
        </p:spPr>
        <p:txBody>
          <a:bodyPr>
            <a:normAutofit/>
          </a:bodyPr>
          <a:lstStyle/>
          <a:p>
            <a:r>
              <a:rPr lang="pt-BR" dirty="0" smtClean="0"/>
              <a:t>Os festivais da Record simbolizaram naquele momento a arena na qual estes antagonismos se traduziram;</a:t>
            </a:r>
          </a:p>
          <a:p>
            <a:endParaRPr lang="pt-BR" dirty="0" smtClean="0"/>
          </a:p>
          <a:p>
            <a:r>
              <a:rPr lang="pt-BR" dirty="0" smtClean="0"/>
              <a:t>As posições do público eram acirradas, já que muitos dos presentes eram estudantes de esquerda, que viam no uso de guitarras e no rock símbolos do domínio dos EUA; </a:t>
            </a:r>
            <a:endParaRPr lang="pt-BR" dirty="0"/>
          </a:p>
        </p:txBody>
      </p:sp>
      <p:pic>
        <p:nvPicPr>
          <p:cNvPr id="9218" name="Picture 2" descr="C:\Users\Usuario\Desktop\download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04"/>
            <a:ext cx="3505200" cy="300039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786314" y="3714752"/>
            <a:ext cx="39290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Caetano Veloso cantando “Alegria, alegria” no festival da TV Record em 1967.</a:t>
            </a:r>
          </a:p>
          <a:p>
            <a:endParaRPr lang="pt-BR" dirty="0" smtClean="0"/>
          </a:p>
          <a:p>
            <a:r>
              <a:rPr lang="pt-BR" dirty="0" smtClean="0"/>
              <a:t>Trecho da canção:</a:t>
            </a:r>
          </a:p>
          <a:p>
            <a:r>
              <a:rPr lang="pt-BR" dirty="0" smtClean="0"/>
              <a:t>“Caminhando contra o vento</a:t>
            </a:r>
            <a:br>
              <a:rPr lang="pt-BR" dirty="0" smtClean="0"/>
            </a:br>
            <a:r>
              <a:rPr lang="pt-BR" dirty="0" smtClean="0"/>
              <a:t>Sem lenço, sem documento</a:t>
            </a:r>
            <a:br>
              <a:rPr lang="pt-BR" dirty="0" smtClean="0"/>
            </a:br>
            <a:r>
              <a:rPr lang="pt-BR" dirty="0" smtClean="0"/>
              <a:t>No sol de quase dezembro</a:t>
            </a:r>
            <a:br>
              <a:rPr lang="pt-BR" dirty="0" smtClean="0"/>
            </a:br>
            <a:r>
              <a:rPr lang="pt-BR" dirty="0" smtClean="0"/>
              <a:t>Eu vou...”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pt-BR" b="1" dirty="0" smtClean="0"/>
              <a:t>Abertura política (1979)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972452" cy="5259530"/>
          </a:xfrm>
        </p:spPr>
        <p:txBody>
          <a:bodyPr/>
          <a:lstStyle/>
          <a:p>
            <a:r>
              <a:rPr lang="pt-BR" dirty="0" smtClean="0"/>
              <a:t>Figueiredo</a:t>
            </a:r>
            <a:r>
              <a:rPr lang="pt-BR" b="1" dirty="0" smtClean="0"/>
              <a:t> </a:t>
            </a:r>
            <a:r>
              <a:rPr lang="pt-BR" dirty="0" smtClean="0"/>
              <a:t>assume como presidente; </a:t>
            </a:r>
          </a:p>
          <a:p>
            <a:r>
              <a:rPr lang="pt-BR" dirty="0" smtClean="0"/>
              <a:t>Toma como medida a lei de anistia aos cassados pelo regime militar;</a:t>
            </a:r>
          </a:p>
          <a:p>
            <a:r>
              <a:rPr lang="pt-BR" dirty="0" smtClean="0"/>
              <a:t>Esta mesma concedia </a:t>
            </a:r>
            <a:r>
              <a:rPr lang="pt-BR" u="sng" dirty="0" smtClean="0">
                <a:hlinkClick r:id="rId2"/>
              </a:rPr>
              <a:t>anistia</a:t>
            </a:r>
            <a:r>
              <a:rPr lang="pt-BR" dirty="0" smtClean="0"/>
              <a:t> aos militares acusados de tortura;</a:t>
            </a:r>
          </a:p>
          <a:p>
            <a:r>
              <a:rPr lang="pt-BR" dirty="0" smtClean="0"/>
              <a:t>Aprova também o pluripartidarismo que gerou vários partidos políticos e extinguiu o MDB e a ARENA;  </a:t>
            </a:r>
            <a:endParaRPr lang="pt-BR" dirty="0"/>
          </a:p>
        </p:txBody>
      </p:sp>
      <p:pic>
        <p:nvPicPr>
          <p:cNvPr id="1026" name="Picture 2" descr="C:\Users\Usuario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357694"/>
            <a:ext cx="6000792" cy="1995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Anos 1980: fortalecimento dos movimentos sociais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Rearticulação da sociedade civil e união das forças de oposição política;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Necessidade da retomada da democracia e da participação de todos nas decisões sociais e políticas;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povo passou se tornou sujeito histórico fundamental na transição democrática;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Foi o período mais repleto de movimentos e lutas sociais no Brasil, devido à intensa movimentação social, das mudanças na conjuntura política e econômica, e pela dimensão dos problemas sociais; 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pt-BR" b="1" dirty="0" smtClean="0"/>
              <a:t>A juventude enquanto conceito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classificação desta fase da vida depende da construção social e cultural que permeia o cotidiano dos jovens;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que interfere de modo determinante na definição de juventude é a classe social a que pertence;</a:t>
            </a:r>
          </a:p>
          <a:p>
            <a:pPr algn="just">
              <a:buNone/>
            </a:pP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A juventude desempenha grande papel na política da sociedade do século XX e XXI;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pt-BR" b="1" dirty="0" smtClean="0"/>
              <a:t>Diretas Já (1983/1984)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pt-BR" dirty="0" smtClean="0"/>
              <a:t>Grandes manifestações populares aconteceram em todo o país, reivindicando o restabelecimento das eleições diretas para </a:t>
            </a:r>
            <a:r>
              <a:rPr lang="pt-BR" dirty="0" smtClean="0">
                <a:hlinkClick r:id="rId2"/>
              </a:rPr>
              <a:t>presidente da República</a:t>
            </a:r>
            <a:r>
              <a:rPr lang="pt-BR" dirty="0" smtClean="0"/>
              <a:t>; </a:t>
            </a:r>
          </a:p>
          <a:p>
            <a:pPr algn="just" fontAlgn="base">
              <a:buNone/>
            </a:pPr>
            <a:endParaRPr lang="pt-BR" dirty="0" smtClean="0"/>
          </a:p>
          <a:p>
            <a:pPr algn="just" fontAlgn="base"/>
            <a:r>
              <a:rPr lang="pt-BR" dirty="0" smtClean="0"/>
              <a:t>Foram apoiadas por setores intelectuais, artistas e lideranças políticas; </a:t>
            </a:r>
          </a:p>
          <a:p>
            <a:pPr algn="just" fontAlgn="base">
              <a:buNone/>
            </a:pPr>
            <a:endParaRPr lang="pt-BR" dirty="0" smtClean="0"/>
          </a:p>
          <a:p>
            <a:pPr algn="just" fontAlgn="base"/>
            <a:r>
              <a:rPr lang="pt-BR" dirty="0" smtClean="0"/>
              <a:t>Lideranças políticas de expressão nacional: </a:t>
            </a:r>
            <a:r>
              <a:rPr lang="pt-BR" u="sng" dirty="0" smtClean="0">
                <a:hlinkClick r:id="rId3"/>
              </a:rPr>
              <a:t>Ulysses Guimarães</a:t>
            </a:r>
            <a:r>
              <a:rPr lang="pt-BR" u="sng" dirty="0" smtClean="0"/>
              <a:t>, </a:t>
            </a:r>
            <a:r>
              <a:rPr lang="pt-BR" dirty="0" smtClean="0"/>
              <a:t> </a:t>
            </a:r>
            <a:r>
              <a:rPr lang="pt-BR" u="sng" dirty="0" smtClean="0">
                <a:hlinkClick r:id="rId4"/>
              </a:rPr>
              <a:t>Tancredo Neves</a:t>
            </a:r>
            <a:r>
              <a:rPr lang="pt-BR" dirty="0" smtClean="0"/>
              <a:t>, </a:t>
            </a:r>
            <a:r>
              <a:rPr lang="pt-BR" u="sng" dirty="0" smtClean="0">
                <a:hlinkClick r:id="rId5"/>
              </a:rPr>
              <a:t>Fernando Henrique Cardoso</a:t>
            </a:r>
            <a:r>
              <a:rPr lang="pt-BR" u="sng" dirty="0" smtClean="0"/>
              <a:t>,</a:t>
            </a:r>
            <a:r>
              <a:rPr lang="pt-BR" dirty="0" smtClean="0"/>
              <a:t> </a:t>
            </a:r>
            <a:r>
              <a:rPr lang="pt-BR" u="sng" dirty="0" smtClean="0">
                <a:hlinkClick r:id="rId6"/>
              </a:rPr>
              <a:t>Luiz Inácio Lula da Silva</a:t>
            </a:r>
            <a:r>
              <a:rPr lang="pt-BR" u="sng" dirty="0" smtClean="0"/>
              <a:t> e etc.;</a:t>
            </a:r>
          </a:p>
          <a:p>
            <a:pPr algn="just" fontAlgn="base"/>
            <a:endParaRPr lang="pt-BR" u="sng" dirty="0" smtClean="0"/>
          </a:p>
          <a:p>
            <a:pPr algn="just" fontAlgn="base"/>
            <a:r>
              <a:rPr lang="pt-BR" dirty="0" smtClean="0"/>
              <a:t>Um milhão de cidadãos tomou o Rio de Janeiro;</a:t>
            </a:r>
          </a:p>
          <a:p>
            <a:pPr algn="just" fontAlgn="base"/>
            <a:endParaRPr lang="pt-BR" dirty="0" smtClean="0"/>
          </a:p>
          <a:p>
            <a:pPr algn="just" fontAlgn="base"/>
            <a:r>
              <a:rPr lang="pt-BR" dirty="0" smtClean="0"/>
              <a:t>Algumas semanas depois, cerca de 1,7 milhões de pessoas se mobilizaram em São Paulo;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857628"/>
          </a:xfrm>
          <a:prstGeom prst="rect">
            <a:avLst/>
          </a:prstGeom>
          <a:noFill/>
        </p:spPr>
      </p:pic>
      <p:pic>
        <p:nvPicPr>
          <p:cNvPr id="5123" name="Picture 3" descr="C:\Users\Usuario\Desktop\Cartaz a favor das Diretas 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786190"/>
          </a:xfrm>
          <a:prstGeom prst="rect">
            <a:avLst/>
          </a:prstGeom>
          <a:noFill/>
        </p:spPr>
      </p:pic>
      <p:pic>
        <p:nvPicPr>
          <p:cNvPr id="5124" name="Picture 4" descr="C:\Users\Usuario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Os deputados federais da época não se sensibilizaram mediante os enormes apelos;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 uma diferença de 22 votos e um grande número de abstenções, o Brasil manteve o sistema indireto para as eleições de 1985;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dar a tal disputa política uma aparência democrática, o governo permitiu que civis concorressem ao pleito e Tancredo Neves foi eleito indiretamente; </a:t>
            </a:r>
            <a:endParaRPr lang="pt-BR" dirty="0"/>
          </a:p>
        </p:txBody>
      </p:sp>
      <p:pic>
        <p:nvPicPr>
          <p:cNvPr id="3074" name="Picture 2" descr="C:\Users\Usuario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714884"/>
            <a:ext cx="1743075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Impeachment de Collor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Collor: primeiro presidente eleito diretamente após a Ditadura (2º turno: Lula X Collor);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início do governo caracterizou-se por políticas radicais para conter a inflação e estabilizar a moeda;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Reduziu os gastos do governo, privatizou estatais e deixou de fornecer subsídios à exportação;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Realizou um confisco sobre parte das contas correntes e das poupanças que excedessem 50 mil cruzeiros o que provocou grande descontentamento e gerou denúncias de que o presidente e seu tesoureiro de campanha teriam feito saques substanciais em suas contas antes do bloqueio;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 algn="just"/>
            <a:r>
              <a:rPr lang="pt-BR" dirty="0" smtClean="0"/>
              <a:t>Foi acusado de ter contratado agências publicitárias sem licitação para trabalhar em sua campanha e realizar fraudes em compras;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Seu irmão, Pedro Collor, lançou denúncias contra Paulo César Farias, ex-tesoureiro da campanha, afirmando serem ilícitas suas riquezas;</a:t>
            </a:r>
          </a:p>
          <a:p>
            <a:endParaRPr lang="pt-BR" dirty="0"/>
          </a:p>
        </p:txBody>
      </p:sp>
      <p:pic>
        <p:nvPicPr>
          <p:cNvPr id="7170" name="Picture 2" descr="C:\Users\Usuario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14752"/>
            <a:ext cx="707236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Movimentos sociais no século XXI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26" name="Picture 6" descr="C:\Users\Usuario 1\Desktop\imagens aula Movimento Sociais\movi neg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96752"/>
            <a:ext cx="2160240" cy="2592288"/>
          </a:xfrm>
          <a:prstGeom prst="rect">
            <a:avLst/>
          </a:prstGeom>
          <a:noFill/>
        </p:spPr>
      </p:pic>
      <p:pic>
        <p:nvPicPr>
          <p:cNvPr id="81927" name="Picture 7" descr="C:\Users\Usuario 1\Desktop\imagens aula Movimento Sociais\m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2880320" cy="1743075"/>
          </a:xfrm>
          <a:prstGeom prst="rect">
            <a:avLst/>
          </a:prstGeom>
          <a:noFill/>
        </p:spPr>
      </p:pic>
      <p:pic>
        <p:nvPicPr>
          <p:cNvPr id="81928" name="Picture 8" descr="C:\Users\Usuario 1\Desktop\imagens aula Movimento Sociais\sem te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2808312" cy="3024336"/>
          </a:xfrm>
          <a:prstGeom prst="rect">
            <a:avLst/>
          </a:prstGeom>
          <a:noFill/>
        </p:spPr>
      </p:pic>
      <p:pic>
        <p:nvPicPr>
          <p:cNvPr id="81929" name="Picture 9" descr="C:\Users\Usuario 1\Desktop\imagens aula Movimento Sociais\marcha das vadi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96752"/>
            <a:ext cx="2487935" cy="2088232"/>
          </a:xfrm>
          <a:prstGeom prst="rect">
            <a:avLst/>
          </a:prstGeom>
          <a:noFill/>
        </p:spPr>
      </p:pic>
      <p:pic>
        <p:nvPicPr>
          <p:cNvPr id="14" name="Picture 10" descr="C:\Users\Usuario 1\Desktop\imagens aula Movimento Sociais\mp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17032"/>
            <a:ext cx="2952328" cy="2592288"/>
          </a:xfrm>
          <a:prstGeom prst="rect">
            <a:avLst/>
          </a:prstGeom>
          <a:noFill/>
        </p:spPr>
      </p:pic>
      <p:pic>
        <p:nvPicPr>
          <p:cNvPr id="16" name="Picture 3" descr="C:\Users\Usuario 1\Desktop\imagens aula Movimento Sociais\mab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077072"/>
            <a:ext cx="246697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Jornadas de junho (2013)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r>
              <a:rPr lang="pt-BR" dirty="0" smtClean="0"/>
              <a:t>Ponto de partida: Movimento Passe Livre;</a:t>
            </a:r>
          </a:p>
          <a:p>
            <a:r>
              <a:rPr lang="pt-BR" dirty="0" smtClean="0"/>
              <a:t>Depois da conquista dos R$0,20 mobilizações tomam conta do país: </a:t>
            </a:r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/>
              <a:t>   </a:t>
            </a:r>
            <a:r>
              <a:rPr lang="pt-BR" b="1" dirty="0" smtClean="0"/>
              <a:t>Apartidários e partidários de esquerda</a:t>
            </a:r>
          </a:p>
          <a:p>
            <a:pPr lvl="0" algn="ctr">
              <a:buNone/>
            </a:pPr>
            <a:r>
              <a:rPr lang="pt-BR" dirty="0" smtClean="0"/>
              <a:t>     MS revolucionários e reformistas em conjunto com os partidos políticos de esquerda</a:t>
            </a:r>
          </a:p>
          <a:p>
            <a:pPr algn="ctr">
              <a:buNone/>
            </a:pPr>
            <a:r>
              <a:rPr lang="pt-BR" dirty="0" smtClean="0"/>
              <a:t> X </a:t>
            </a:r>
          </a:p>
          <a:p>
            <a:pPr algn="ctr">
              <a:buNone/>
            </a:pPr>
            <a:r>
              <a:rPr lang="pt-BR" b="1" dirty="0" smtClean="0"/>
              <a:t>Antipartidários de extrema direita</a:t>
            </a:r>
          </a:p>
          <a:p>
            <a:pPr lvl="0" algn="ctr">
              <a:buNone/>
            </a:pPr>
            <a:r>
              <a:rPr lang="pt-BR" dirty="0" smtClean="0"/>
              <a:t>MS reacionários mobilizados pela mídia</a:t>
            </a:r>
          </a:p>
          <a:p>
            <a:pPr algn="ctr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 1\Desktop\imagens aula Movimento Sociais\policiais nas fave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466975" cy="1847850"/>
          </a:xfrm>
          <a:prstGeom prst="rect">
            <a:avLst/>
          </a:prstGeom>
          <a:noFill/>
        </p:spPr>
      </p:pic>
      <p:pic>
        <p:nvPicPr>
          <p:cNvPr id="2051" name="Picture 3" descr="C:\Users\Usuario 1\Desktop\imagens aula Movimento Sociais\indios e sem ter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04864"/>
            <a:ext cx="2657475" cy="1724025"/>
          </a:xfrm>
          <a:prstGeom prst="rect">
            <a:avLst/>
          </a:prstGeom>
          <a:noFill/>
        </p:spPr>
      </p:pic>
      <p:pic>
        <p:nvPicPr>
          <p:cNvPr id="2053" name="Picture 5" descr="C:\Users\Usuario 1\Desktop\imagens aula Movimento Sociais\contra cop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2619375" cy="1743075"/>
          </a:xfrm>
          <a:prstGeom prst="rect">
            <a:avLst/>
          </a:prstGeom>
          <a:noFill/>
        </p:spPr>
      </p:pic>
      <p:pic>
        <p:nvPicPr>
          <p:cNvPr id="2054" name="Picture 6" descr="C:\Users\Usuario 1\Desktop\imagens aula Movimento Sociais\congresso ocupa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5328592" cy="1685925"/>
          </a:xfrm>
          <a:prstGeom prst="rect">
            <a:avLst/>
          </a:prstGeom>
          <a:noFill/>
        </p:spPr>
      </p:pic>
      <p:pic>
        <p:nvPicPr>
          <p:cNvPr id="2055" name="Picture 7" descr="C:\Users\Usuario 1\Desktop\imagens aula Movimento Sociais\reivindicaçõ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</p:pic>
      <p:pic>
        <p:nvPicPr>
          <p:cNvPr id="2056" name="Picture 8" descr="C:\Users\Usuario 1\Desktop\imagens aula Movimento Sociais\sem catrac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32656"/>
            <a:ext cx="2619375" cy="1743075"/>
          </a:xfrm>
          <a:prstGeom prst="rect">
            <a:avLst/>
          </a:prstGeom>
          <a:noFill/>
        </p:spPr>
      </p:pic>
      <p:pic>
        <p:nvPicPr>
          <p:cNvPr id="2057" name="Picture 9" descr="C:\Users\Usuario 1\Desktop\imagens aula Movimento Sociais\vem pra ru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20888"/>
            <a:ext cx="2724150" cy="1676400"/>
          </a:xfrm>
          <a:prstGeom prst="rect">
            <a:avLst/>
          </a:prstGeom>
          <a:noFill/>
        </p:spPr>
      </p:pic>
      <p:pic>
        <p:nvPicPr>
          <p:cNvPr id="2058" name="Picture 10" descr="C:\Users\Usuario 1\Desktop\imagens aula Movimento Sociais\par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36510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Como a mídia tratou as manifestações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 descr="C:\Users\Usuario 1\Desktop\imagens aula Movimento Sociais\vandalo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2808312" cy="439248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355976" y="1500174"/>
            <a:ext cx="44310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   </a:t>
            </a:r>
            <a:r>
              <a:rPr lang="pt-BR" sz="2200" b="1" dirty="0" smtClean="0"/>
              <a:t>Controle ideológico: </a:t>
            </a:r>
          </a:p>
          <a:p>
            <a:pPr algn="ctr"/>
            <a:r>
              <a:rPr lang="pt-BR" sz="2200" b="1" dirty="0" smtClean="0"/>
              <a:t>    inversão da realidade </a:t>
            </a:r>
          </a:p>
          <a:p>
            <a:pPr algn="ctr"/>
            <a:endParaRPr lang="pt-BR" sz="2200" b="1" dirty="0" smtClean="0"/>
          </a:p>
          <a:p>
            <a:pPr algn="ctr">
              <a:buFont typeface="Arial" pitchFamily="34" charset="0"/>
              <a:buChar char="•"/>
            </a:pPr>
            <a:r>
              <a:rPr lang="pt-BR" sz="2200" b="1" dirty="0" smtClean="0"/>
              <a:t> Esvaziamento de sentido: </a:t>
            </a:r>
          </a:p>
          <a:p>
            <a:pPr algn="ctr"/>
            <a:r>
              <a:rPr lang="pt-BR" sz="2200" b="1" dirty="0" smtClean="0"/>
              <a:t>  Vândalos X Pacifistas</a:t>
            </a:r>
          </a:p>
          <a:p>
            <a:pPr algn="ctr"/>
            <a:endParaRPr lang="pt-BR" sz="2200" b="1" dirty="0" smtClean="0"/>
          </a:p>
          <a:p>
            <a:pPr algn="ctr">
              <a:buFont typeface="Arial" pitchFamily="34" charset="0"/>
              <a:buChar char="•"/>
            </a:pPr>
            <a:r>
              <a:rPr lang="pt-BR" sz="2200" b="1" dirty="0" smtClean="0"/>
              <a:t>  Mobilizou uma juventude sem  formação política para sair as ruas de verde amarelo contrapondo  a organização dos movimentos </a:t>
            </a:r>
          </a:p>
          <a:p>
            <a:pPr algn="ctr"/>
            <a:r>
              <a:rPr lang="pt-BR" sz="2200" b="1" dirty="0" smtClean="0"/>
              <a:t>sociais e partidos políticos</a:t>
            </a:r>
          </a:p>
          <a:p>
            <a:pPr algn="ctr"/>
            <a:endParaRPr lang="pt-BR" b="1" dirty="0" smtClean="0"/>
          </a:p>
          <a:p>
            <a:pPr algn="ctr"/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500" b="1" dirty="0" smtClean="0">
                <a:solidFill>
                  <a:schemeClr val="bg1">
                    <a:lumMod val="50000"/>
                  </a:schemeClr>
                </a:solidFill>
              </a:rPr>
              <a:t>A conjuntura pós-eleitoral (2015)</a:t>
            </a:r>
            <a:endParaRPr lang="pt-BR" sz="3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179511" y="908721"/>
          <a:ext cx="8784976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73793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 de</a:t>
                      </a:r>
                      <a:r>
                        <a:rPr lang="pt-BR" baseline="0" dirty="0" smtClean="0"/>
                        <a:t> março</a:t>
                      </a:r>
                    </a:p>
                    <a:p>
                      <a:pPr algn="ctr"/>
                      <a:r>
                        <a:rPr lang="pt-BR" baseline="0" dirty="0" smtClean="0"/>
                        <a:t>“Pró-Democracia”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 de março</a:t>
                      </a:r>
                    </a:p>
                    <a:p>
                      <a:pPr algn="ctr"/>
                      <a:r>
                        <a:rPr lang="pt-BR" dirty="0" smtClean="0"/>
                        <a:t>“Pró-Golpe”</a:t>
                      </a:r>
                      <a:endParaRPr lang="pt-BR" dirty="0"/>
                    </a:p>
                  </a:txBody>
                  <a:tcPr/>
                </a:tc>
              </a:tr>
              <a:tr h="233241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 41 mil manifestantes;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71% votaram em Dilma no 2º turno;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39% preferem o PT;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44% são funcionários públicos;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48% foram a uma manifestação pela primeira vez;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68% tem nível superior;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 210 mil manifestantes;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 82% votaram em Aécio no 2º turno;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 37% preferem o PSDB;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 37% são assalariados registrados;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 74% foram a uma manifestação pela primeira</a:t>
                      </a:r>
                      <a:r>
                        <a:rPr lang="pt-BR" baseline="0" dirty="0" smtClean="0"/>
                        <a:t> vez;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76% tem nível superior; </a:t>
                      </a:r>
                      <a:endParaRPr lang="pt-BR" dirty="0"/>
                    </a:p>
                  </a:txBody>
                  <a:tcPr/>
                </a:tc>
              </a:tr>
              <a:tr h="427531">
                <a:tc gridSpan="2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b="1" dirty="0" smtClean="0"/>
                        <a:t>MOTIVOS</a:t>
                      </a:r>
                      <a:r>
                        <a:rPr lang="pt-BR" b="1" baseline="0" dirty="0" smtClean="0"/>
                        <a:t> PELOS QUAIS FORAM AS RUAS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pt-BR" dirty="0"/>
                    </a:p>
                  </a:txBody>
                  <a:tcPr/>
                </a:tc>
              </a:tr>
              <a:tr h="16866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 18% pela</a:t>
                      </a:r>
                      <a:r>
                        <a:rPr lang="pt-BR" baseline="0" dirty="0" smtClean="0"/>
                        <a:t> defesa da Petrobrás;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20% por Reforma Política;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22% por aumento aos professores;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25% contra perda de direitos trabalhistas;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 47% protestar contra a corrupção;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 27% pelo impeachment de Dilma;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 20% contra o PT;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 14% contra os políticos;  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85720" y="6286520"/>
            <a:ext cx="76370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Fonte:  Dados levantados na cidade de São Paulo (Instituto Datafolha/2015)</a:t>
            </a:r>
            <a:endParaRPr lang="pt-BR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Intenções, utopias, projetos, rebeldias e transgressões são características próprias da juventude;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Definida a partir de múltiplas situações sociais construídas histórica e culturalmente vinculadas a uma base material, e não apenas mera condição de idade;</a:t>
            </a:r>
          </a:p>
          <a:p>
            <a:endParaRPr lang="pt-BR" dirty="0" smtClean="0"/>
          </a:p>
          <a:p>
            <a:r>
              <a:rPr lang="pt-BR" dirty="0" smtClean="0"/>
              <a:t>Deve ser percebida e considerada levando em conta sua classe social, sua geração, seu gênero e sua cultura;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São as condições históricas que definem a especificidade da juventude;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pt-BR" b="1" dirty="0" smtClean="0"/>
              <a:t>Considerações finais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r>
              <a:rPr lang="pt-BR" dirty="0" smtClean="0"/>
              <a:t>Os jovens são produto de sua história;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 democracia brasileira ainda apresenta resquícios do processo ditatorial;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Trata-se de um democracia recente que  em 2015 está completando 30 anos;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 juventude precisa conhecer o processo histórico de constituição da sociedade brasileira para poder pautar suas lutas;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   </a:t>
            </a:r>
            <a:r>
              <a:rPr lang="pt-BR" sz="3200" b="1" dirty="0" smtClean="0"/>
              <a:t>“</a:t>
            </a:r>
            <a:r>
              <a:rPr lang="pt-BR" sz="3200" b="1" i="1" dirty="0" smtClean="0"/>
              <a:t>Os homens e as mulheres fazem a sua própria história, mas não a fazem segundo a sua livre vontade; não a fazem sob circunstâncias de sua escolha e sim sob aquelas com que se defrontam diretamente, legadas e transmitidas pelo passado</a:t>
            </a:r>
            <a:r>
              <a:rPr lang="pt-BR" sz="3200" b="1" dirty="0" smtClean="0"/>
              <a:t>” (Marx, 18 </a:t>
            </a:r>
            <a:r>
              <a:rPr lang="pt-BR" sz="3200" b="1" dirty="0" err="1" smtClean="0"/>
              <a:t>Brumário</a:t>
            </a:r>
            <a:r>
              <a:rPr lang="pt-BR" sz="3200" b="1" dirty="0" smtClean="0"/>
              <a:t> de Louis Bonaparte).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/>
          <a:lstStyle/>
          <a:p>
            <a:pPr algn="just"/>
            <a:r>
              <a:rPr lang="pt-BR" dirty="0" smtClean="0"/>
              <a:t>Se apresenta de maneira diferenciada ao homem e à mulher, mesmo quando integram uma mesma classe social, considerando a imposição de diferentes padrões de comportamentos;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juventude é constituída, então, pelo entrelaçamento de vários aspectos: geracionais, crédito vital, classe social, gênero e etnia;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Compreende uma fase da vida referente à socialização das pessoas a partir das rupturas e dos conflitos que emergem na convivência entre diferentes gerações;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pt-BR" b="1" dirty="0" smtClean="0"/>
              <a:t>histórico das lutas da juventude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/>
          <a:lstStyle/>
          <a:p>
            <a:pPr algn="just"/>
            <a:r>
              <a:rPr lang="pt-BR" dirty="0" smtClean="0"/>
              <a:t>Estado Novo: governo de Getúlio Vargas (1930);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Primeiras organizações coletivas:  Juventude Comunista e Juventude Integralista;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Luta pela defesa da qualidade de ensino, do patrimônio nacional e da justiça social;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 1937: criação da União Nacional dos Estudantes (UNE); 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lnSpcReduction="1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primeiros anos da UNE: Segunda Guerra Mundial (1939-1945);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estudantes brasileiros tiveram ação política fundamental durante esse processo;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Opuseram-se ao </a:t>
            </a:r>
            <a:r>
              <a:rPr lang="pt-BR" dirty="0" err="1" smtClean="0"/>
              <a:t>nazifascismo</a:t>
            </a:r>
            <a:r>
              <a:rPr lang="pt-BR" dirty="0" smtClean="0"/>
              <a:t> de Hitler;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Pressionaram o governo do presidente Getúlio Vargas a tomar posição firme durante a guerra;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1942: os jovens ocupam a sede do Clube Germânia, no Rio de Janeiro, tradicional reduto de militantes </a:t>
            </a:r>
            <a:r>
              <a:rPr lang="pt-BR" dirty="0" err="1" smtClean="0"/>
              <a:t>nazifascistas</a:t>
            </a:r>
            <a:r>
              <a:rPr lang="pt-BR" dirty="0" smtClean="0"/>
              <a:t>;</a:t>
            </a:r>
          </a:p>
          <a:p>
            <a:pPr algn="just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Usuario\Desktop\historia_une_01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/>
          <a:lstStyle/>
          <a:p>
            <a:pPr algn="just"/>
            <a:r>
              <a:rPr lang="pt-BR" dirty="0" smtClean="0"/>
              <a:t>Após a Guerra, a UNE participou do movimento em defesa do petróleo (que começava a ser mais explorado no país);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UNE foi protagonista na campanha “O Petróleo é Nosso”;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luta prosseguiu até 1953, quando se deu a criação da Petrobras; </a:t>
            </a:r>
            <a:endParaRPr lang="pt-BR" dirty="0"/>
          </a:p>
        </p:txBody>
      </p:sp>
      <p:pic>
        <p:nvPicPr>
          <p:cNvPr id="4100" name="Picture 4" descr="C:\Users\Usuario\Desktop\histbr_57_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00570"/>
            <a:ext cx="2571768" cy="1857388"/>
          </a:xfrm>
          <a:prstGeom prst="rect">
            <a:avLst/>
          </a:prstGeom>
          <a:noFill/>
        </p:spPr>
      </p:pic>
      <p:pic>
        <p:nvPicPr>
          <p:cNvPr id="4101" name="Picture 5" descr="C:\Users\Usuario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485778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497</TotalTime>
  <Words>2210</Words>
  <Application>Microsoft Office PowerPoint</Application>
  <PresentationFormat>Apresentação na tela (4:3)</PresentationFormat>
  <Paragraphs>266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Balcão Envidraçado</vt:lpstr>
      <vt:lpstr>JUVENTUDE  AUTÔNOMA E PROTAGONISTA DE SUA HISTÓRIA</vt:lpstr>
      <vt:lpstr>Slide 2</vt:lpstr>
      <vt:lpstr>A juventude enquanto conceito</vt:lpstr>
      <vt:lpstr>Slide 4</vt:lpstr>
      <vt:lpstr>Slide 5</vt:lpstr>
      <vt:lpstr>histórico das lutas da juventude</vt:lpstr>
      <vt:lpstr>Slide 7</vt:lpstr>
      <vt:lpstr>Slide 8</vt:lpstr>
      <vt:lpstr>Slide 9</vt:lpstr>
      <vt:lpstr>Slide 10</vt:lpstr>
      <vt:lpstr>Slide 11</vt:lpstr>
      <vt:lpstr>Slide 12</vt:lpstr>
      <vt:lpstr>Os jovens e a década de 1960</vt:lpstr>
      <vt:lpstr>Antecedentes do golpe de 1964</vt:lpstr>
      <vt:lpstr>Slide 15</vt:lpstr>
      <vt:lpstr>Ditadura civil-militar (1964-1985)</vt:lpstr>
      <vt:lpstr>Slide 17</vt:lpstr>
      <vt:lpstr>Slide 18</vt:lpstr>
      <vt:lpstr>Ato Institucional nº 5 (AI-5) </vt:lpstr>
      <vt:lpstr>Movimento estudantil</vt:lpstr>
      <vt:lpstr>Slide 21</vt:lpstr>
      <vt:lpstr>Outras juventudes contra  a ditadura civil-militar </vt:lpstr>
      <vt:lpstr>Guerrilha  urbana </vt:lpstr>
      <vt:lpstr>Slide 24</vt:lpstr>
      <vt:lpstr>Slide 25</vt:lpstr>
      <vt:lpstr>tropicalismo</vt:lpstr>
      <vt:lpstr>Slide 27</vt:lpstr>
      <vt:lpstr>Abertura política (1979)</vt:lpstr>
      <vt:lpstr>Anos 1980: fortalecimento dos movimentos sociais</vt:lpstr>
      <vt:lpstr>Diretas Já (1983/1984)</vt:lpstr>
      <vt:lpstr>Slide 31</vt:lpstr>
      <vt:lpstr>Slide 32</vt:lpstr>
      <vt:lpstr>Impeachment de Collor </vt:lpstr>
      <vt:lpstr>Slide 34</vt:lpstr>
      <vt:lpstr>Movimentos sociais no século XXI</vt:lpstr>
      <vt:lpstr>Jornadas de junho (2013)</vt:lpstr>
      <vt:lpstr>Slide 37</vt:lpstr>
      <vt:lpstr>Como a mídia tratou as manifestações</vt:lpstr>
      <vt:lpstr>A conjuntura pós-eleitoral (2015)</vt:lpstr>
      <vt:lpstr>Considerações finais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JUVENTUDE COMO PROTAGONISTA DE SUA PRÓPRIA HISTÓRIA</dc:title>
  <dc:creator>Usuario</dc:creator>
  <cp:lastModifiedBy>Usuario</cp:lastModifiedBy>
  <cp:revision>91</cp:revision>
  <dcterms:created xsi:type="dcterms:W3CDTF">2015-08-28T16:22:47Z</dcterms:created>
  <dcterms:modified xsi:type="dcterms:W3CDTF">2015-09-05T10:32:51Z</dcterms:modified>
</cp:coreProperties>
</file>